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2" r:id="rId6"/>
    <p:sldId id="257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12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A00"/>
    <a:srgbClr val="15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0693-636C-A394-5BC5-F21B5A42DDA9}" v="178" dt="2021-03-22T15:01:25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>
        <p:guide pos="6312"/>
        <p:guide pos="5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Palomino" userId="S::j.palomino_ad.ppm-magdeburg.de#ext#@pi-culture.de::50a1ff35-5181-4ace-991f-7a797a5dfafa" providerId="AD" clId="Web-{C7950693-636C-A394-5BC5-F21B5A42DDA9}"/>
    <pc:docChg chg="modSld">
      <pc:chgData name="J.Palomino" userId="S::j.palomino_ad.ppm-magdeburg.de#ext#@pi-culture.de::50a1ff35-5181-4ace-991f-7a797a5dfafa" providerId="AD" clId="Web-{C7950693-636C-A394-5BC5-F21B5A42DDA9}" dt="2021-03-22T15:01:24.721" v="96" actId="20577"/>
      <pc:docMkLst>
        <pc:docMk/>
      </pc:docMkLst>
      <pc:sldChg chg="modSp">
        <pc:chgData name="J.Palomino" userId="S::j.palomino_ad.ppm-magdeburg.de#ext#@pi-culture.de::50a1ff35-5181-4ace-991f-7a797a5dfafa" providerId="AD" clId="Web-{C7950693-636C-A394-5BC5-F21B5A42DDA9}" dt="2021-03-22T15:01:24.721" v="96" actId="20577"/>
        <pc:sldMkLst>
          <pc:docMk/>
          <pc:sldMk cId="1058364605" sldId="256"/>
        </pc:sldMkLst>
        <pc:spChg chg="mod">
          <ac:chgData name="J.Palomino" userId="S::j.palomino_ad.ppm-magdeburg.de#ext#@pi-culture.de::50a1ff35-5181-4ace-991f-7a797a5dfafa" providerId="AD" clId="Web-{C7950693-636C-A394-5BC5-F21B5A42DDA9}" dt="2021-03-22T15:01:21.831" v="94" actId="20577"/>
          <ac:spMkLst>
            <pc:docMk/>
            <pc:sldMk cId="1058364605" sldId="256"/>
            <ac:spMk id="3" creationId="{C1447CB6-387F-4C4E-BE7C-E25E82E58832}"/>
          </ac:spMkLst>
        </pc:spChg>
        <pc:spChg chg="mod">
          <ac:chgData name="J.Palomino" userId="S::j.palomino_ad.ppm-magdeburg.de#ext#@pi-culture.de::50a1ff35-5181-4ace-991f-7a797a5dfafa" providerId="AD" clId="Web-{C7950693-636C-A394-5BC5-F21B5A42DDA9}" dt="2021-03-22T15:01:24.721" v="96" actId="20577"/>
          <ac:spMkLst>
            <pc:docMk/>
            <pc:sldMk cId="1058364605" sldId="256"/>
            <ac:spMk id="4" creationId="{FDA250EF-26A6-C448-848A-0C48E94600F3}"/>
          </ac:spMkLst>
        </pc:spChg>
        <pc:spChg chg="mod">
          <ac:chgData name="J.Palomino" userId="S::j.palomino_ad.ppm-magdeburg.de#ext#@pi-culture.de::50a1ff35-5181-4ace-991f-7a797a5dfafa" providerId="AD" clId="Web-{C7950693-636C-A394-5BC5-F21B5A42DDA9}" dt="2021-03-22T14:59:44.829" v="89" actId="20577"/>
          <ac:spMkLst>
            <pc:docMk/>
            <pc:sldMk cId="1058364605" sldId="256"/>
            <ac:spMk id="5" creationId="{57011567-60B0-864E-AEA5-8F42253AC0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19E1B43-5A22-BA46-90FE-68993C9B2178}"/>
              </a:ext>
            </a:extLst>
          </p:cNvPr>
          <p:cNvSpPr/>
          <p:nvPr userDrawn="1"/>
        </p:nvSpPr>
        <p:spPr>
          <a:xfrm>
            <a:off x="0" y="0"/>
            <a:ext cx="12192000" cy="5203370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096B37-512A-2C44-AA43-5B56BDC36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763" y="586583"/>
            <a:ext cx="2405108" cy="177486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7DC2635-8763-C64B-BB20-F56D9CB3EF77}"/>
              </a:ext>
            </a:extLst>
          </p:cNvPr>
          <p:cNvSpPr/>
          <p:nvPr userDrawn="1"/>
        </p:nvSpPr>
        <p:spPr>
          <a:xfrm>
            <a:off x="10628555" y="5203370"/>
            <a:ext cx="1563445" cy="165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42F48F-E3A9-2949-9FD1-B43B42F23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450" y="5484626"/>
            <a:ext cx="9144000" cy="89451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15362D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6E38668-5F53-EE46-AF4B-26A9F61C9B89}"/>
              </a:ext>
            </a:extLst>
          </p:cNvPr>
          <p:cNvSpPr txBox="1">
            <a:spLocks/>
          </p:cNvSpPr>
          <p:nvPr userDrawn="1"/>
        </p:nvSpPr>
        <p:spPr>
          <a:xfrm>
            <a:off x="822325" y="2547188"/>
            <a:ext cx="2793850" cy="89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15362D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5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Projektpitch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1B422BA-9214-BC4B-861B-468E60C94BAA}"/>
              </a:ext>
            </a:extLst>
          </p:cNvPr>
          <p:cNvCxnSpPr/>
          <p:nvPr userDrawn="1"/>
        </p:nvCxnSpPr>
        <p:spPr>
          <a:xfrm>
            <a:off x="929763" y="3606800"/>
            <a:ext cx="12894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6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74" userDrawn="1">
          <p15:clr>
            <a:srgbClr val="FBAE40"/>
          </p15:clr>
        </p15:guide>
        <p15:guide id="3" pos="20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A1BD3-BF03-1F41-8341-61D6CC95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596668-FDAC-434A-B602-045A81D9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59389-F74A-4343-AA34-1418C70A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92F602-42E2-7A40-B8E7-14F27AA0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B50361-E411-EE44-812B-48A926F1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6E5DE76-F8BA-CA46-A8ED-F979731CA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B7AB3B-8931-0B41-BADF-B297092F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B793B5-92AE-6A4E-9A35-64B5D53B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D7346-5CE1-0D42-B7EF-332B729F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179891-D053-D840-8452-88419D6A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32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01A27-0E7D-F749-BF40-053B020D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98685" cy="104305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8B8530-8C79-9147-B415-1D04262E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69"/>
            <a:ext cx="9198685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3C268-77F4-A74C-914B-F26CD8B6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B57D41-C3C5-5147-9582-9BCCF50A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1CFF2B-030D-154B-87DB-88AE6165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75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F8AF0-C7B2-0C41-8AF0-24948A35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AE75E1-0C75-E540-B9EA-A11B0A01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4205D7-526B-284F-8174-5C501526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6B2FCB-AC93-814F-B47F-ED8D950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04991-33CD-C84F-B48B-71E825B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61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C3A7D-12B7-5C46-B539-846809F7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94C12B-A788-A54E-9161-5DB59200B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3B23BC-C59C-B54F-9F9D-E341A074D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ED417-B202-6D44-93FF-93AFC4BB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9DF9AE-1467-EB41-A3F6-2FB57412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097BA0-6D16-A14B-8185-C8E9C256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0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672C8-EE9B-844A-ADB7-10233671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238B60-FC8F-5F44-BB8A-A76BE98F2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7869C2-7856-AB44-82EF-A4974A13E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E3797B-3734-4F45-BFAC-6288E5A0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B5CF56-AAAF-E644-B366-A4B3E92C1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30824B-70FC-994F-9DEB-AB87937C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2C7BB7-5D64-9F47-897B-746C62A2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91C86B-29AE-A64C-9017-17ED87E6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3105D-A216-0A43-A698-A06B3AA0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4B2293-8749-1B4E-84C7-075CC10B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F02B00-550D-8B45-AA0C-53A2D58A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D5E8E2-5B5E-7848-BD99-675A9949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1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FA1E9B-D3AD-B04D-BC0A-A54F684D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37CF63-6E71-5A4B-AD58-FEE93CA0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503A44-D01A-9740-A670-D3CDCC63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4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40CFD-126E-A941-B04F-77BF33A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962382-DFDD-144B-8D64-1FB37172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94A8DF-FC80-B642-B526-5A04D6E5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EE72D8-4400-A540-BA7F-29643E84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58B86-52CB-E246-8890-F396DB06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ACCB2D-0F38-464E-8E8D-DEF50734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C2A76-1EF4-DC40-BD9C-22527B0B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6CD117-C621-5047-9F19-8933A3B29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6F8B97-6E04-AD4A-AAF1-50087ABB0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58CF58-EB31-524C-91E4-9B985DC6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8101-03B2-084A-8663-1AABB707F710}" type="datetimeFigureOut">
              <a:t>18.11.2021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E83393-03BB-A64D-B81A-CDE84859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32788F-7BD7-9B4C-A606-B34F93B4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FB84E-1431-F640-98C0-CE7D94A847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1BBA483-B8D1-2749-86C7-AD580737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986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77A662-D5E5-9640-8A98-0697548C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98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CB3584-7500-AE4B-BC93-9F06A6F9056C}"/>
              </a:ext>
            </a:extLst>
          </p:cNvPr>
          <p:cNvSpPr/>
          <p:nvPr userDrawn="1"/>
        </p:nvSpPr>
        <p:spPr>
          <a:xfrm>
            <a:off x="10991850" y="0"/>
            <a:ext cx="1200151" cy="42122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5D59AD-4FBE-554B-9196-7DE0FAEB9418}"/>
              </a:ext>
            </a:extLst>
          </p:cNvPr>
          <p:cNvSpPr/>
          <p:nvPr userDrawn="1"/>
        </p:nvSpPr>
        <p:spPr>
          <a:xfrm>
            <a:off x="10487891" y="0"/>
            <a:ext cx="1055594" cy="3247949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2BEE6DE-D70C-1541-9CFF-5477B2E613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690" y="5023450"/>
            <a:ext cx="887699" cy="4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C45680E-8D79-0843-8F28-206669D549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44011" y="6380625"/>
            <a:ext cx="1042988" cy="327010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9B31A3F-9F8E-9146-B574-BB53A938BFF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39211" y="4354150"/>
            <a:ext cx="452585" cy="4758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D23684-FB93-054D-AAC6-779F860B3C0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05897" y="150365"/>
            <a:ext cx="771906" cy="569634"/>
          </a:xfrm>
          <a:prstGeom prst="rect">
            <a:avLst/>
          </a:prstGeom>
        </p:spPr>
      </p:pic>
      <p:pic>
        <p:nvPicPr>
          <p:cNvPr id="14" name="Grafik 1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B8B5912-7F2E-9B48-875A-BF7FA86367A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74652" y="5692751"/>
            <a:ext cx="537666" cy="5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2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1447CB6-387F-4C4E-BE7C-E25E82E58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50" y="5484626"/>
            <a:ext cx="9144000" cy="8945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 err="1"/>
              <a:t>ProPec</a:t>
            </a:r>
            <a:r>
              <a:rPr lang="de-DE" dirty="0"/>
              <a:t>: Maßgeschneiderter Pektine aus Zuckerrüben für </a:t>
            </a:r>
            <a:r>
              <a:rPr lang="de-DE" dirty="0" smtClean="0"/>
              <a:t>pharmazeutische </a:t>
            </a:r>
            <a:r>
              <a:rPr lang="de-DE" dirty="0"/>
              <a:t>Anwendungen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DA250EF-26A6-C448-848A-0C48E94600F3}"/>
              </a:ext>
            </a:extLst>
          </p:cNvPr>
          <p:cNvSpPr txBox="1">
            <a:spLocks/>
          </p:cNvSpPr>
          <p:nvPr/>
        </p:nvSpPr>
        <p:spPr>
          <a:xfrm>
            <a:off x="825650" y="4165600"/>
            <a:ext cx="9144000" cy="894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15362D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4" y="6123320"/>
            <a:ext cx="1461818" cy="51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003" y="533132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/>
          <p:cNvSpPr/>
          <p:nvPr/>
        </p:nvSpPr>
        <p:spPr>
          <a:xfrm>
            <a:off x="6678588" y="1924546"/>
            <a:ext cx="3611305" cy="4337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Ziel: gesteigerte Wertschöpfung von Nebenprodukten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990" y="1907114"/>
            <a:ext cx="1498628" cy="833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Zuckerrübe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65418" y="2052345"/>
            <a:ext cx="2593428" cy="102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 smtClean="0"/>
              <a:t>ausgelaugte Rübenschnitzel</a:t>
            </a:r>
            <a:endParaRPr lang="de-DE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424304" y="3168836"/>
            <a:ext cx="1800000" cy="1829311"/>
            <a:chOff x="724969" y="2881839"/>
            <a:chExt cx="1800000" cy="1829311"/>
          </a:xfrm>
        </p:grpSpPr>
        <p:sp>
          <p:nvSpPr>
            <p:cNvPr id="4" name="Träne 3"/>
            <p:cNvSpPr/>
            <p:nvPr/>
          </p:nvSpPr>
          <p:spPr>
            <a:xfrm rot="2700000" flipV="1">
              <a:off x="724969" y="2881839"/>
              <a:ext cx="1800000" cy="1800000"/>
            </a:xfrm>
            <a:custGeom>
              <a:avLst/>
              <a:gdLst>
                <a:gd name="connsiteX0" fmla="*/ 0 w 1080000"/>
                <a:gd name="connsiteY0" fmla="*/ 540000 h 1080000"/>
                <a:gd name="connsiteX1" fmla="*/ 540000 w 1080000"/>
                <a:gd name="connsiteY1" fmla="*/ 0 h 1080000"/>
                <a:gd name="connsiteX2" fmla="*/ 1080000 w 1080000"/>
                <a:gd name="connsiteY2" fmla="*/ 0 h 1080000"/>
                <a:gd name="connsiteX3" fmla="*/ 1080000 w 1080000"/>
                <a:gd name="connsiteY3" fmla="*/ 540000 h 1080000"/>
                <a:gd name="connsiteX4" fmla="*/ 540000 w 1080000"/>
                <a:gd name="connsiteY4" fmla="*/ 1080000 h 1080000"/>
                <a:gd name="connsiteX5" fmla="*/ 0 w 1080000"/>
                <a:gd name="connsiteY5" fmla="*/ 540000 h 1080000"/>
                <a:gd name="connsiteX0" fmla="*/ 0 w 1080000"/>
                <a:gd name="connsiteY0" fmla="*/ 540000 h 1080013"/>
                <a:gd name="connsiteX1" fmla="*/ 540000 w 1080000"/>
                <a:gd name="connsiteY1" fmla="*/ 0 h 1080013"/>
                <a:gd name="connsiteX2" fmla="*/ 1080000 w 1080000"/>
                <a:gd name="connsiteY2" fmla="*/ 0 h 1080013"/>
                <a:gd name="connsiteX3" fmla="*/ 956433 w 1080000"/>
                <a:gd name="connsiteY3" fmla="*/ 552357 h 1080013"/>
                <a:gd name="connsiteX4" fmla="*/ 540000 w 1080000"/>
                <a:gd name="connsiteY4" fmla="*/ 1080000 h 1080013"/>
                <a:gd name="connsiteX5" fmla="*/ 0 w 1080000"/>
                <a:gd name="connsiteY5" fmla="*/ 540000 h 1080013"/>
                <a:gd name="connsiteX0" fmla="*/ 150 w 1080150"/>
                <a:gd name="connsiteY0" fmla="*/ 540000 h 1080013"/>
                <a:gd name="connsiteX1" fmla="*/ 593696 w 1080150"/>
                <a:gd name="connsiteY1" fmla="*/ 156519 h 1080013"/>
                <a:gd name="connsiteX2" fmla="*/ 1080150 w 1080150"/>
                <a:gd name="connsiteY2" fmla="*/ 0 h 1080013"/>
                <a:gd name="connsiteX3" fmla="*/ 956583 w 1080150"/>
                <a:gd name="connsiteY3" fmla="*/ 552357 h 1080013"/>
                <a:gd name="connsiteX4" fmla="*/ 540150 w 1080150"/>
                <a:gd name="connsiteY4" fmla="*/ 1080000 h 1080013"/>
                <a:gd name="connsiteX5" fmla="*/ 150 w 1080150"/>
                <a:gd name="connsiteY5" fmla="*/ 540000 h 1080013"/>
                <a:gd name="connsiteX0" fmla="*/ 221 w 1080221"/>
                <a:gd name="connsiteY0" fmla="*/ 540000 h 1081243"/>
                <a:gd name="connsiteX1" fmla="*/ 593767 w 1080221"/>
                <a:gd name="connsiteY1" fmla="*/ 156519 h 1081243"/>
                <a:gd name="connsiteX2" fmla="*/ 1080221 w 1080221"/>
                <a:gd name="connsiteY2" fmla="*/ 0 h 1081243"/>
                <a:gd name="connsiteX3" fmla="*/ 956654 w 1080221"/>
                <a:gd name="connsiteY3" fmla="*/ 552357 h 1081243"/>
                <a:gd name="connsiteX4" fmla="*/ 540221 w 1080221"/>
                <a:gd name="connsiteY4" fmla="*/ 1080000 h 1081243"/>
                <a:gd name="connsiteX5" fmla="*/ 221 w 1080221"/>
                <a:gd name="connsiteY5" fmla="*/ 540000 h 1081243"/>
                <a:gd name="connsiteX0" fmla="*/ 8902 w 1088902"/>
                <a:gd name="connsiteY0" fmla="*/ 540000 h 1081512"/>
                <a:gd name="connsiteX1" fmla="*/ 602448 w 1088902"/>
                <a:gd name="connsiteY1" fmla="*/ 156519 h 1081512"/>
                <a:gd name="connsiteX2" fmla="*/ 1088902 w 1088902"/>
                <a:gd name="connsiteY2" fmla="*/ 0 h 1081512"/>
                <a:gd name="connsiteX3" fmla="*/ 965335 w 1088902"/>
                <a:gd name="connsiteY3" fmla="*/ 552357 h 1081512"/>
                <a:gd name="connsiteX4" fmla="*/ 548902 w 1088902"/>
                <a:gd name="connsiteY4" fmla="*/ 1080000 h 1081512"/>
                <a:gd name="connsiteX5" fmla="*/ 8902 w 1088902"/>
                <a:gd name="connsiteY5" fmla="*/ 540000 h 108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902" h="1081512">
                  <a:moveTo>
                    <a:pt x="8902" y="540000"/>
                  </a:moveTo>
                  <a:cubicBezTo>
                    <a:pt x="75491" y="307826"/>
                    <a:pt x="304214" y="156519"/>
                    <a:pt x="602448" y="156519"/>
                  </a:cubicBezTo>
                  <a:lnTo>
                    <a:pt x="1088902" y="0"/>
                  </a:lnTo>
                  <a:cubicBezTo>
                    <a:pt x="1088902" y="180000"/>
                    <a:pt x="965335" y="372357"/>
                    <a:pt x="965335" y="552357"/>
                  </a:cubicBezTo>
                  <a:cubicBezTo>
                    <a:pt x="965335" y="850591"/>
                    <a:pt x="835993" y="1053226"/>
                    <a:pt x="548902" y="1080000"/>
                  </a:cubicBezTo>
                  <a:cubicBezTo>
                    <a:pt x="261811" y="1106774"/>
                    <a:pt x="-57687" y="772174"/>
                    <a:pt x="8902" y="540000"/>
                  </a:cubicBezTo>
                  <a:close/>
                </a:path>
              </a:pathLst>
            </a:custGeom>
            <a:noFill/>
            <a:ln w="38100">
              <a:solidFill>
                <a:srgbClr val="78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echseck 7"/>
            <p:cNvSpPr/>
            <p:nvPr/>
          </p:nvSpPr>
          <p:spPr>
            <a:xfrm>
              <a:off x="1016411" y="3655838"/>
              <a:ext cx="288000" cy="2520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echseck 8"/>
            <p:cNvSpPr/>
            <p:nvPr/>
          </p:nvSpPr>
          <p:spPr>
            <a:xfrm>
              <a:off x="1304411" y="2979403"/>
              <a:ext cx="288000" cy="2520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echseck 9"/>
            <p:cNvSpPr/>
            <p:nvPr/>
          </p:nvSpPr>
          <p:spPr>
            <a:xfrm>
              <a:off x="2027533" y="3424021"/>
              <a:ext cx="288000" cy="2520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00000">
              <a:off x="1292409" y="4321150"/>
              <a:ext cx="600000" cy="180000"/>
            </a:xfrm>
            <a:prstGeom prst="rect">
              <a:avLst/>
            </a:prstGeom>
          </p:spPr>
        </p:pic>
        <p:grpSp>
          <p:nvGrpSpPr>
            <p:cNvPr id="29" name="Gruppieren 28"/>
            <p:cNvGrpSpPr>
              <a:grpSpLocks noChangeAspect="1"/>
            </p:cNvGrpSpPr>
            <p:nvPr/>
          </p:nvGrpSpPr>
          <p:grpSpPr>
            <a:xfrm>
              <a:off x="1232366" y="3342872"/>
              <a:ext cx="360045" cy="278479"/>
              <a:chOff x="3211717" y="3360941"/>
              <a:chExt cx="584780" cy="452303"/>
            </a:xfrm>
          </p:grpSpPr>
          <p:cxnSp>
            <p:nvCxnSpPr>
              <p:cNvPr id="21" name="Gekrümmter Verbinder 20"/>
              <p:cNvCxnSpPr/>
              <p:nvPr/>
            </p:nvCxnSpPr>
            <p:spPr>
              <a:xfrm rot="16200000" flipH="1">
                <a:off x="3344639" y="3361387"/>
                <a:ext cx="452303" cy="451412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krümmter Verbinder 21"/>
              <p:cNvCxnSpPr/>
              <p:nvPr/>
            </p:nvCxnSpPr>
            <p:spPr>
              <a:xfrm rot="10800000" flipV="1">
                <a:off x="3211717" y="3528493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krümmter Verbinder 24"/>
              <p:cNvCxnSpPr/>
              <p:nvPr/>
            </p:nvCxnSpPr>
            <p:spPr>
              <a:xfrm rot="10800000" flipV="1">
                <a:off x="3545797" y="3413617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/>
            <p:cNvGrpSpPr>
              <a:grpSpLocks noChangeAspect="1"/>
            </p:cNvGrpSpPr>
            <p:nvPr/>
          </p:nvGrpSpPr>
          <p:grpSpPr>
            <a:xfrm>
              <a:off x="1735671" y="3768598"/>
              <a:ext cx="360045" cy="278479"/>
              <a:chOff x="3211717" y="3360941"/>
              <a:chExt cx="584780" cy="452303"/>
            </a:xfrm>
          </p:grpSpPr>
          <p:cxnSp>
            <p:nvCxnSpPr>
              <p:cNvPr id="31" name="Gekrümmter Verbinder 30"/>
              <p:cNvCxnSpPr/>
              <p:nvPr/>
            </p:nvCxnSpPr>
            <p:spPr>
              <a:xfrm rot="16200000" flipH="1">
                <a:off x="3344639" y="3361387"/>
                <a:ext cx="452303" cy="451412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krümmter Verbinder 31"/>
              <p:cNvCxnSpPr/>
              <p:nvPr/>
            </p:nvCxnSpPr>
            <p:spPr>
              <a:xfrm rot="10800000" flipV="1">
                <a:off x="3211717" y="3528493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krümmter Verbinder 32"/>
              <p:cNvCxnSpPr/>
              <p:nvPr/>
            </p:nvCxnSpPr>
            <p:spPr>
              <a:xfrm rot="10800000" flipV="1">
                <a:off x="3545797" y="3413617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ieren 36"/>
          <p:cNvGrpSpPr/>
          <p:nvPr/>
        </p:nvGrpSpPr>
        <p:grpSpPr>
          <a:xfrm>
            <a:off x="2602717" y="3605812"/>
            <a:ext cx="1401169" cy="1061051"/>
            <a:chOff x="3131416" y="3375304"/>
            <a:chExt cx="1401169" cy="955356"/>
          </a:xfrm>
          <a:solidFill>
            <a:srgbClr val="78AA00"/>
          </a:solidFill>
        </p:grpSpPr>
        <p:sp>
          <p:nvSpPr>
            <p:cNvPr id="36" name="Rechteckiger Pfeil 35"/>
            <p:cNvSpPr/>
            <p:nvPr/>
          </p:nvSpPr>
          <p:spPr>
            <a:xfrm rot="5400000">
              <a:off x="3199930" y="3489412"/>
              <a:ext cx="813816" cy="868680"/>
            </a:xfrm>
            <a:prstGeom prst="ben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4" name="Pfeil nach rechts 33"/>
            <p:cNvSpPr/>
            <p:nvPr/>
          </p:nvSpPr>
          <p:spPr>
            <a:xfrm>
              <a:off x="3131416" y="3375304"/>
              <a:ext cx="1401169" cy="484632"/>
            </a:xfrm>
            <a:prstGeom prst="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Inhaltsplatzhalter 2"/>
          <p:cNvSpPr txBox="1">
            <a:spLocks/>
          </p:cNvSpPr>
          <p:nvPr/>
        </p:nvSpPr>
        <p:spPr>
          <a:xfrm>
            <a:off x="2431552" y="1924546"/>
            <a:ext cx="1743499" cy="83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err="1" smtClean="0"/>
              <a:t>Entzuckerung</a:t>
            </a:r>
            <a:endParaRPr lang="de-DE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4362132" y="3168836"/>
            <a:ext cx="1800000" cy="1829311"/>
            <a:chOff x="4865767" y="2901029"/>
            <a:chExt cx="1800000" cy="1829311"/>
          </a:xfrm>
        </p:grpSpPr>
        <p:sp>
          <p:nvSpPr>
            <p:cNvPr id="51" name="Träne 3"/>
            <p:cNvSpPr/>
            <p:nvPr/>
          </p:nvSpPr>
          <p:spPr>
            <a:xfrm rot="2700000" flipV="1">
              <a:off x="4865767" y="2901029"/>
              <a:ext cx="1800000" cy="1800000"/>
            </a:xfrm>
            <a:custGeom>
              <a:avLst/>
              <a:gdLst>
                <a:gd name="connsiteX0" fmla="*/ 0 w 1080000"/>
                <a:gd name="connsiteY0" fmla="*/ 540000 h 1080000"/>
                <a:gd name="connsiteX1" fmla="*/ 540000 w 1080000"/>
                <a:gd name="connsiteY1" fmla="*/ 0 h 1080000"/>
                <a:gd name="connsiteX2" fmla="*/ 1080000 w 1080000"/>
                <a:gd name="connsiteY2" fmla="*/ 0 h 1080000"/>
                <a:gd name="connsiteX3" fmla="*/ 1080000 w 1080000"/>
                <a:gd name="connsiteY3" fmla="*/ 540000 h 1080000"/>
                <a:gd name="connsiteX4" fmla="*/ 540000 w 1080000"/>
                <a:gd name="connsiteY4" fmla="*/ 1080000 h 1080000"/>
                <a:gd name="connsiteX5" fmla="*/ 0 w 1080000"/>
                <a:gd name="connsiteY5" fmla="*/ 540000 h 1080000"/>
                <a:gd name="connsiteX0" fmla="*/ 0 w 1080000"/>
                <a:gd name="connsiteY0" fmla="*/ 540000 h 1080013"/>
                <a:gd name="connsiteX1" fmla="*/ 540000 w 1080000"/>
                <a:gd name="connsiteY1" fmla="*/ 0 h 1080013"/>
                <a:gd name="connsiteX2" fmla="*/ 1080000 w 1080000"/>
                <a:gd name="connsiteY2" fmla="*/ 0 h 1080013"/>
                <a:gd name="connsiteX3" fmla="*/ 956433 w 1080000"/>
                <a:gd name="connsiteY3" fmla="*/ 552357 h 1080013"/>
                <a:gd name="connsiteX4" fmla="*/ 540000 w 1080000"/>
                <a:gd name="connsiteY4" fmla="*/ 1080000 h 1080013"/>
                <a:gd name="connsiteX5" fmla="*/ 0 w 1080000"/>
                <a:gd name="connsiteY5" fmla="*/ 540000 h 1080013"/>
                <a:gd name="connsiteX0" fmla="*/ 150 w 1080150"/>
                <a:gd name="connsiteY0" fmla="*/ 540000 h 1080013"/>
                <a:gd name="connsiteX1" fmla="*/ 593696 w 1080150"/>
                <a:gd name="connsiteY1" fmla="*/ 156519 h 1080013"/>
                <a:gd name="connsiteX2" fmla="*/ 1080150 w 1080150"/>
                <a:gd name="connsiteY2" fmla="*/ 0 h 1080013"/>
                <a:gd name="connsiteX3" fmla="*/ 956583 w 1080150"/>
                <a:gd name="connsiteY3" fmla="*/ 552357 h 1080013"/>
                <a:gd name="connsiteX4" fmla="*/ 540150 w 1080150"/>
                <a:gd name="connsiteY4" fmla="*/ 1080000 h 1080013"/>
                <a:gd name="connsiteX5" fmla="*/ 150 w 1080150"/>
                <a:gd name="connsiteY5" fmla="*/ 540000 h 1080013"/>
                <a:gd name="connsiteX0" fmla="*/ 221 w 1080221"/>
                <a:gd name="connsiteY0" fmla="*/ 540000 h 1081243"/>
                <a:gd name="connsiteX1" fmla="*/ 593767 w 1080221"/>
                <a:gd name="connsiteY1" fmla="*/ 156519 h 1081243"/>
                <a:gd name="connsiteX2" fmla="*/ 1080221 w 1080221"/>
                <a:gd name="connsiteY2" fmla="*/ 0 h 1081243"/>
                <a:gd name="connsiteX3" fmla="*/ 956654 w 1080221"/>
                <a:gd name="connsiteY3" fmla="*/ 552357 h 1081243"/>
                <a:gd name="connsiteX4" fmla="*/ 540221 w 1080221"/>
                <a:gd name="connsiteY4" fmla="*/ 1080000 h 1081243"/>
                <a:gd name="connsiteX5" fmla="*/ 221 w 1080221"/>
                <a:gd name="connsiteY5" fmla="*/ 540000 h 1081243"/>
                <a:gd name="connsiteX0" fmla="*/ 8902 w 1088902"/>
                <a:gd name="connsiteY0" fmla="*/ 540000 h 1081512"/>
                <a:gd name="connsiteX1" fmla="*/ 602448 w 1088902"/>
                <a:gd name="connsiteY1" fmla="*/ 156519 h 1081512"/>
                <a:gd name="connsiteX2" fmla="*/ 1088902 w 1088902"/>
                <a:gd name="connsiteY2" fmla="*/ 0 h 1081512"/>
                <a:gd name="connsiteX3" fmla="*/ 965335 w 1088902"/>
                <a:gd name="connsiteY3" fmla="*/ 552357 h 1081512"/>
                <a:gd name="connsiteX4" fmla="*/ 548902 w 1088902"/>
                <a:gd name="connsiteY4" fmla="*/ 1080000 h 1081512"/>
                <a:gd name="connsiteX5" fmla="*/ 8902 w 1088902"/>
                <a:gd name="connsiteY5" fmla="*/ 540000 h 108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902" h="1081512">
                  <a:moveTo>
                    <a:pt x="8902" y="540000"/>
                  </a:moveTo>
                  <a:cubicBezTo>
                    <a:pt x="75491" y="307826"/>
                    <a:pt x="304214" y="156519"/>
                    <a:pt x="602448" y="156519"/>
                  </a:cubicBezTo>
                  <a:lnTo>
                    <a:pt x="1088902" y="0"/>
                  </a:lnTo>
                  <a:cubicBezTo>
                    <a:pt x="1088902" y="180000"/>
                    <a:pt x="965335" y="372357"/>
                    <a:pt x="965335" y="552357"/>
                  </a:cubicBezTo>
                  <a:cubicBezTo>
                    <a:pt x="965335" y="850591"/>
                    <a:pt x="835993" y="1053226"/>
                    <a:pt x="548902" y="1080000"/>
                  </a:cubicBezTo>
                  <a:cubicBezTo>
                    <a:pt x="261811" y="1106774"/>
                    <a:pt x="-57687" y="772174"/>
                    <a:pt x="8902" y="540000"/>
                  </a:cubicBezTo>
                  <a:close/>
                </a:path>
              </a:pathLst>
            </a:custGeom>
            <a:noFill/>
            <a:ln w="38100">
              <a:solidFill>
                <a:srgbClr val="78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00000">
              <a:off x="5433207" y="4340340"/>
              <a:ext cx="600000" cy="180000"/>
            </a:xfrm>
            <a:prstGeom prst="rect">
              <a:avLst/>
            </a:prstGeom>
          </p:spPr>
        </p:pic>
        <p:grpSp>
          <p:nvGrpSpPr>
            <p:cNvPr id="56" name="Gruppieren 55"/>
            <p:cNvGrpSpPr>
              <a:grpSpLocks noChangeAspect="1"/>
            </p:cNvGrpSpPr>
            <p:nvPr/>
          </p:nvGrpSpPr>
          <p:grpSpPr>
            <a:xfrm>
              <a:off x="5373164" y="3362062"/>
              <a:ext cx="360045" cy="278479"/>
              <a:chOff x="3211717" y="3360941"/>
              <a:chExt cx="584780" cy="452303"/>
            </a:xfrm>
          </p:grpSpPr>
          <p:cxnSp>
            <p:nvCxnSpPr>
              <p:cNvPr id="57" name="Gekrümmter Verbinder 56"/>
              <p:cNvCxnSpPr/>
              <p:nvPr/>
            </p:nvCxnSpPr>
            <p:spPr>
              <a:xfrm rot="16200000" flipH="1">
                <a:off x="3344639" y="3361387"/>
                <a:ext cx="452303" cy="451412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krümmter Verbinder 57"/>
              <p:cNvCxnSpPr/>
              <p:nvPr/>
            </p:nvCxnSpPr>
            <p:spPr>
              <a:xfrm rot="10800000" flipV="1">
                <a:off x="3211717" y="3528493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krümmter Verbinder 58"/>
              <p:cNvCxnSpPr/>
              <p:nvPr/>
            </p:nvCxnSpPr>
            <p:spPr>
              <a:xfrm rot="10800000" flipV="1">
                <a:off x="3545797" y="3413617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uppieren 59"/>
            <p:cNvGrpSpPr>
              <a:grpSpLocks noChangeAspect="1"/>
            </p:cNvGrpSpPr>
            <p:nvPr/>
          </p:nvGrpSpPr>
          <p:grpSpPr>
            <a:xfrm>
              <a:off x="5876469" y="3787788"/>
              <a:ext cx="360045" cy="278479"/>
              <a:chOff x="3211717" y="3360941"/>
              <a:chExt cx="584780" cy="452303"/>
            </a:xfrm>
          </p:grpSpPr>
          <p:cxnSp>
            <p:nvCxnSpPr>
              <p:cNvPr id="61" name="Gekrümmter Verbinder 60"/>
              <p:cNvCxnSpPr/>
              <p:nvPr/>
            </p:nvCxnSpPr>
            <p:spPr>
              <a:xfrm rot="16200000" flipH="1">
                <a:off x="3344639" y="3361387"/>
                <a:ext cx="452303" cy="451412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krümmter Verbinder 61"/>
              <p:cNvCxnSpPr/>
              <p:nvPr/>
            </p:nvCxnSpPr>
            <p:spPr>
              <a:xfrm rot="10800000" flipV="1">
                <a:off x="3211717" y="3528493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krümmter Verbinder 62"/>
              <p:cNvCxnSpPr/>
              <p:nvPr/>
            </p:nvCxnSpPr>
            <p:spPr>
              <a:xfrm rot="10800000" flipV="1">
                <a:off x="3545797" y="3413617"/>
                <a:ext cx="213969" cy="168898"/>
              </a:xfrm>
              <a:prstGeom prst="curvedConnector3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pieren 64"/>
          <p:cNvGrpSpPr/>
          <p:nvPr/>
        </p:nvGrpSpPr>
        <p:grpSpPr>
          <a:xfrm>
            <a:off x="2511391" y="4659810"/>
            <a:ext cx="2139412" cy="833903"/>
            <a:chOff x="2934519" y="4659806"/>
            <a:chExt cx="2139412" cy="833903"/>
          </a:xfrm>
        </p:grpSpPr>
        <p:sp>
          <p:nvSpPr>
            <p:cNvPr id="38" name="Sechseck 37"/>
            <p:cNvSpPr/>
            <p:nvPr/>
          </p:nvSpPr>
          <p:spPr>
            <a:xfrm>
              <a:off x="2934519" y="4947822"/>
              <a:ext cx="288000" cy="2520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Inhaltsplatzhalter 2"/>
            <p:cNvSpPr txBox="1">
              <a:spLocks/>
            </p:cNvSpPr>
            <p:nvPr/>
          </p:nvSpPr>
          <p:spPr>
            <a:xfrm>
              <a:off x="3221484" y="4659806"/>
              <a:ext cx="1852447" cy="833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dirty="0" smtClean="0"/>
                <a:t>Saccharose</a:t>
              </a:r>
              <a:endParaRPr lang="de-DE" dirty="0"/>
            </a:p>
          </p:txBody>
        </p:sp>
      </p:grpSp>
      <p:sp>
        <p:nvSpPr>
          <p:cNvPr id="70" name="Pfeil nach rechts 69"/>
          <p:cNvSpPr/>
          <p:nvPr/>
        </p:nvSpPr>
        <p:spPr>
          <a:xfrm>
            <a:off x="6187482" y="3589653"/>
            <a:ext cx="1401169" cy="538249"/>
          </a:xfrm>
          <a:prstGeom prst="rightArrow">
            <a:avLst/>
          </a:prstGeom>
          <a:solidFill>
            <a:srgbClr val="78AA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Inhaltsplatzhalter 2"/>
          <p:cNvSpPr txBox="1">
            <a:spLocks/>
          </p:cNvSpPr>
          <p:nvPr/>
        </p:nvSpPr>
        <p:spPr>
          <a:xfrm>
            <a:off x="7077566" y="2052345"/>
            <a:ext cx="2593428" cy="102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 err="1" smtClean="0"/>
              <a:t>ProPec</a:t>
            </a:r>
            <a:endParaRPr lang="de-DE" dirty="0"/>
          </a:p>
        </p:txBody>
      </p:sp>
      <p:sp>
        <p:nvSpPr>
          <p:cNvPr id="74" name="Träne 3"/>
          <p:cNvSpPr/>
          <p:nvPr/>
        </p:nvSpPr>
        <p:spPr>
          <a:xfrm rot="2700000" flipV="1">
            <a:off x="7638726" y="5197702"/>
            <a:ext cx="360000" cy="360000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13"/>
              <a:gd name="connsiteX1" fmla="*/ 540000 w 1080000"/>
              <a:gd name="connsiteY1" fmla="*/ 0 h 1080013"/>
              <a:gd name="connsiteX2" fmla="*/ 1080000 w 1080000"/>
              <a:gd name="connsiteY2" fmla="*/ 0 h 1080013"/>
              <a:gd name="connsiteX3" fmla="*/ 956433 w 1080000"/>
              <a:gd name="connsiteY3" fmla="*/ 552357 h 1080013"/>
              <a:gd name="connsiteX4" fmla="*/ 540000 w 1080000"/>
              <a:gd name="connsiteY4" fmla="*/ 1080000 h 1080013"/>
              <a:gd name="connsiteX5" fmla="*/ 0 w 1080000"/>
              <a:gd name="connsiteY5" fmla="*/ 540000 h 1080013"/>
              <a:gd name="connsiteX0" fmla="*/ 150 w 1080150"/>
              <a:gd name="connsiteY0" fmla="*/ 540000 h 1080013"/>
              <a:gd name="connsiteX1" fmla="*/ 593696 w 1080150"/>
              <a:gd name="connsiteY1" fmla="*/ 156519 h 1080013"/>
              <a:gd name="connsiteX2" fmla="*/ 1080150 w 1080150"/>
              <a:gd name="connsiteY2" fmla="*/ 0 h 1080013"/>
              <a:gd name="connsiteX3" fmla="*/ 956583 w 1080150"/>
              <a:gd name="connsiteY3" fmla="*/ 552357 h 1080013"/>
              <a:gd name="connsiteX4" fmla="*/ 540150 w 1080150"/>
              <a:gd name="connsiteY4" fmla="*/ 1080000 h 1080013"/>
              <a:gd name="connsiteX5" fmla="*/ 150 w 1080150"/>
              <a:gd name="connsiteY5" fmla="*/ 540000 h 1080013"/>
              <a:gd name="connsiteX0" fmla="*/ 221 w 1080221"/>
              <a:gd name="connsiteY0" fmla="*/ 540000 h 1081243"/>
              <a:gd name="connsiteX1" fmla="*/ 593767 w 1080221"/>
              <a:gd name="connsiteY1" fmla="*/ 156519 h 1081243"/>
              <a:gd name="connsiteX2" fmla="*/ 1080221 w 1080221"/>
              <a:gd name="connsiteY2" fmla="*/ 0 h 1081243"/>
              <a:gd name="connsiteX3" fmla="*/ 956654 w 1080221"/>
              <a:gd name="connsiteY3" fmla="*/ 552357 h 1081243"/>
              <a:gd name="connsiteX4" fmla="*/ 540221 w 1080221"/>
              <a:gd name="connsiteY4" fmla="*/ 1080000 h 1081243"/>
              <a:gd name="connsiteX5" fmla="*/ 221 w 1080221"/>
              <a:gd name="connsiteY5" fmla="*/ 540000 h 1081243"/>
              <a:gd name="connsiteX0" fmla="*/ 8902 w 1088902"/>
              <a:gd name="connsiteY0" fmla="*/ 540000 h 1081512"/>
              <a:gd name="connsiteX1" fmla="*/ 602448 w 1088902"/>
              <a:gd name="connsiteY1" fmla="*/ 156519 h 1081512"/>
              <a:gd name="connsiteX2" fmla="*/ 1088902 w 1088902"/>
              <a:gd name="connsiteY2" fmla="*/ 0 h 1081512"/>
              <a:gd name="connsiteX3" fmla="*/ 965335 w 1088902"/>
              <a:gd name="connsiteY3" fmla="*/ 552357 h 1081512"/>
              <a:gd name="connsiteX4" fmla="*/ 548902 w 1088902"/>
              <a:gd name="connsiteY4" fmla="*/ 1080000 h 1081512"/>
              <a:gd name="connsiteX5" fmla="*/ 8902 w 1088902"/>
              <a:gd name="connsiteY5" fmla="*/ 540000 h 108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902" h="1081512">
                <a:moveTo>
                  <a:pt x="8902" y="540000"/>
                </a:moveTo>
                <a:cubicBezTo>
                  <a:pt x="75491" y="307826"/>
                  <a:pt x="304214" y="156519"/>
                  <a:pt x="602448" y="156519"/>
                </a:cubicBezTo>
                <a:lnTo>
                  <a:pt x="1088902" y="0"/>
                </a:lnTo>
                <a:cubicBezTo>
                  <a:pt x="1088902" y="180000"/>
                  <a:pt x="965335" y="372357"/>
                  <a:pt x="965335" y="552357"/>
                </a:cubicBezTo>
                <a:cubicBezTo>
                  <a:pt x="965335" y="850591"/>
                  <a:pt x="835993" y="1053226"/>
                  <a:pt x="548902" y="1080000"/>
                </a:cubicBezTo>
                <a:cubicBezTo>
                  <a:pt x="261811" y="1106774"/>
                  <a:pt x="-57687" y="772174"/>
                  <a:pt x="8902" y="540000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0">
            <a:off x="7604414" y="4117102"/>
            <a:ext cx="428625" cy="128588"/>
          </a:xfrm>
          <a:prstGeom prst="rect">
            <a:avLst/>
          </a:prstGeom>
        </p:spPr>
      </p:pic>
      <p:cxnSp>
        <p:nvCxnSpPr>
          <p:cNvPr id="81" name="Gekrümmter Verbinder 80"/>
          <p:cNvCxnSpPr/>
          <p:nvPr/>
        </p:nvCxnSpPr>
        <p:spPr>
          <a:xfrm rot="16200000" flipH="1">
            <a:off x="7679487" y="3056128"/>
            <a:ext cx="278479" cy="277931"/>
          </a:xfrm>
          <a:prstGeom prst="curvedConnector3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Inhaltsplatzhalter 2"/>
          <p:cNvSpPr txBox="1">
            <a:spLocks/>
          </p:cNvSpPr>
          <p:nvPr/>
        </p:nvSpPr>
        <p:spPr>
          <a:xfrm>
            <a:off x="8051933" y="2778142"/>
            <a:ext cx="2237960" cy="105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 smtClean="0"/>
              <a:t>maßgeschneiderte Pektine</a:t>
            </a:r>
            <a:endParaRPr lang="de-DE" dirty="0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8051933" y="3764445"/>
            <a:ext cx="1852447" cy="83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Proteine</a:t>
            </a:r>
            <a:endParaRPr lang="de-DE" dirty="0"/>
          </a:p>
        </p:txBody>
      </p:sp>
      <p:sp>
        <p:nvSpPr>
          <p:cNvPr id="86" name="Inhaltsplatzhalter 2"/>
          <p:cNvSpPr txBox="1">
            <a:spLocks/>
          </p:cNvSpPr>
          <p:nvPr/>
        </p:nvSpPr>
        <p:spPr>
          <a:xfrm>
            <a:off x="8051933" y="4960751"/>
            <a:ext cx="1852447" cy="83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Zellstoff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1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D975B-1D70-E543-8A71-69BAA67C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15362D"/>
                </a:solidFill>
              </a:rPr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7DD76B-3C46-3646-9139-53581BDD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de-DE" dirty="0" smtClean="0"/>
              <a:t>neues Nutzungskonzept: von </a:t>
            </a:r>
            <a:r>
              <a:rPr lang="de-DE" dirty="0" err="1" smtClean="0"/>
              <a:t>niedrigpreisigem</a:t>
            </a:r>
            <a:r>
              <a:rPr lang="de-DE" dirty="0" smtClean="0"/>
              <a:t> Tierfuttermittel zu hochwertigen Produkten</a:t>
            </a:r>
          </a:p>
          <a:p>
            <a:pPr lvl="1" fontAlgn="base">
              <a:lnSpc>
                <a:spcPct val="100000"/>
              </a:lnSpc>
            </a:pPr>
            <a:r>
              <a:rPr lang="de-DE" dirty="0" smtClean="0"/>
              <a:t>Pektin als pharmazeutischer Grundstoff</a:t>
            </a:r>
            <a:r>
              <a:rPr lang="de-DE" dirty="0"/>
              <a:t>: Unterdrückung von </a:t>
            </a:r>
            <a:r>
              <a:rPr lang="de-DE" dirty="0" smtClean="0"/>
              <a:t>Karzinommetastasen, kardiovaskulären </a:t>
            </a:r>
            <a:r>
              <a:rPr lang="de-DE" dirty="0"/>
              <a:t>Beschwerden oder allgemeinen </a:t>
            </a:r>
            <a:r>
              <a:rPr lang="de-DE" dirty="0" smtClean="0"/>
              <a:t>Entzündungsreaktionen nachgewiesen</a:t>
            </a:r>
          </a:p>
          <a:p>
            <a:pPr lvl="1" fontAlgn="base">
              <a:lnSpc>
                <a:spcPct val="100000"/>
              </a:lnSpc>
            </a:pPr>
            <a:r>
              <a:rPr lang="de-DE" smtClean="0"/>
              <a:t>ggf. Pektin </a:t>
            </a:r>
            <a:r>
              <a:rPr lang="de-DE" dirty="0" smtClean="0"/>
              <a:t>zur Stabilisierung von Aromaölen (Lebensmittel, Duftstoffe)</a:t>
            </a:r>
          </a:p>
          <a:p>
            <a:pPr fontAlgn="base"/>
            <a:r>
              <a:rPr lang="de-DE" dirty="0" smtClean="0"/>
              <a:t>ganzheitliche Ressourcennutzung</a:t>
            </a:r>
          </a:p>
          <a:p>
            <a:pPr fontAlgn="base"/>
            <a:r>
              <a:rPr lang="de-DE" dirty="0" smtClean="0"/>
              <a:t>diversifiziertes Produktportfolio der Agrar- und Zuckerindustrie </a:t>
            </a:r>
          </a:p>
        </p:txBody>
      </p:sp>
    </p:spTree>
    <p:extLst>
      <p:ext uri="{BB962C8B-B14F-4D97-AF65-F5344CB8AC3E}">
        <p14:creationId xmlns:p14="http://schemas.microsoft.com/office/powerpoint/2010/main" val="24024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D975B-1D70-E543-8A71-69BAA67C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15362D"/>
                </a:solidFill>
              </a:rPr>
              <a:t>Konsortium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71834"/>
              </p:ext>
            </p:extLst>
          </p:nvPr>
        </p:nvGraphicFramePr>
        <p:xfrm>
          <a:off x="838200" y="1782812"/>
          <a:ext cx="8996680" cy="3774146"/>
        </p:xfrm>
        <a:graphic>
          <a:graphicData uri="http://schemas.openxmlformats.org/drawingml/2006/table">
            <a:tbl>
              <a:tblPr firstRow="1" firstCol="1"/>
              <a:tblGrid>
                <a:gridCol w="2735317">
                  <a:extLst>
                    <a:ext uri="{9D8B030D-6E8A-4147-A177-3AD203B41FA5}">
                      <a16:colId xmlns:a16="http://schemas.microsoft.com/office/drawing/2014/main" val="117230674"/>
                    </a:ext>
                  </a:extLst>
                </a:gridCol>
                <a:gridCol w="2213151">
                  <a:extLst>
                    <a:ext uri="{9D8B030D-6E8A-4147-A177-3AD203B41FA5}">
                      <a16:colId xmlns:a16="http://schemas.microsoft.com/office/drawing/2014/main" val="2775212106"/>
                    </a:ext>
                  </a:extLst>
                </a:gridCol>
                <a:gridCol w="4048212">
                  <a:extLst>
                    <a:ext uri="{9D8B030D-6E8A-4147-A177-3AD203B41FA5}">
                      <a16:colId xmlns:a16="http://schemas.microsoft.com/office/drawing/2014/main" val="2525483867"/>
                    </a:ext>
                  </a:extLst>
                </a:gridCol>
              </a:tblGrid>
              <a:tr h="2593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</a:t>
                      </a:r>
                      <a:endParaRPr lang="de-DE" sz="1600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Ansprechpartner</a:t>
                      </a:r>
                      <a:endParaRPr lang="de-DE" sz="1600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Aufgaben</a:t>
                      </a:r>
                      <a:endParaRPr lang="de-DE" sz="1600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28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HV-Polysaccharides GmbH &amp; Co. KG</a:t>
                      </a:r>
                      <a:endParaRPr lang="de-DE" sz="1600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Holger </a:t>
                      </a:r>
                      <a:r>
                        <a:rPr lang="de-DE" sz="1600" dirty="0" err="1" smtClean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Wondraczek</a:t>
                      </a:r>
                      <a:endParaRPr lang="de-DE" sz="1600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Entwicklung Extraktion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Strukturanalytik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345638"/>
                  </a:ext>
                </a:extLst>
              </a:tr>
              <a:tr h="80493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Fraunhofer-Zentrum für Chemisch-Biotechnologische Prozesse CBP </a:t>
                      </a: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de-DE" sz="1600" dirty="0" smtClean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Ireen Gebauer</a:t>
                      </a:r>
                      <a:endParaRPr lang="de-DE" sz="1600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Optimierung des Laborprozesses zu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einem skalierbaren Verfahren </a:t>
                      </a:r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Herstellung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von Produktmustern</a:t>
                      </a: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2936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i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Südzucker AG</a:t>
                      </a:r>
                      <a:endParaRPr lang="de-DE" sz="1600" i="1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Wolfgang Wach</a:t>
                      </a:r>
                      <a:endParaRPr lang="de-DE" sz="1600" i="1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i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Rohstofflieferant</a:t>
                      </a:r>
                      <a:endParaRPr lang="de-DE" sz="1600" i="1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361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i="1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i="1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i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Wirksamkeitsstudie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600" i="1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7457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i="1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i="1" dirty="0"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i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Produktbemusterung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Pektine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Proteine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Zellstoff</a:t>
                      </a:r>
                      <a:endParaRPr lang="de-DE" sz="1600" i="1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600" i="1" kern="1200" dirty="0">
                        <a:solidFill>
                          <a:schemeClr val="tx1"/>
                        </a:solidFill>
                        <a:effectLst/>
                        <a:latin typeface="Roboto" panose="020000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1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7F8E4C1D35B048A5F3750F7A0E688F" ma:contentTypeVersion="8" ma:contentTypeDescription="Ein neues Dokument erstellen." ma:contentTypeScope="" ma:versionID="a0d5939cf58cdc7b2ddf2216cb3ddb9c">
  <xsd:schema xmlns:xsd="http://www.w3.org/2001/XMLSchema" xmlns:xs="http://www.w3.org/2001/XMLSchema" xmlns:p="http://schemas.microsoft.com/office/2006/metadata/properties" xmlns:ns2="85d47c13-4e60-48eb-9d4b-ad085f11843c" xmlns:ns3="aaf192ca-f25e-461c-9bc7-44172d9f5121" targetNamespace="http://schemas.microsoft.com/office/2006/metadata/properties" ma:root="true" ma:fieldsID="a2995d54200d0f903617d4ba661b9a24" ns2:_="" ns3:_="">
    <xsd:import namespace="85d47c13-4e60-48eb-9d4b-ad085f11843c"/>
    <xsd:import namespace="aaf192ca-f25e-461c-9bc7-44172d9f5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47c13-4e60-48eb-9d4b-ad085f118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192ca-f25e-461c-9bc7-44172d9f5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2D145-A0F6-420D-9D63-CF3771EC1E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B0763-AF51-4058-9522-31EF5586FAEE}">
  <ds:schemaRefs>
    <ds:schemaRef ds:uri="http://purl.org/dc/elements/1.1/"/>
    <ds:schemaRef ds:uri="http://schemas.microsoft.com/office/2006/metadata/properties"/>
    <ds:schemaRef ds:uri="f5292d8c-70bd-428d-8694-06d5f97347c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5697033-fb99-4734-9df6-bbdf653fd5d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5F71B9-C61C-4E58-AEEF-3193007F3A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Breitbild</PresentationFormat>
  <Paragraphs>36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Poppins</vt:lpstr>
      <vt:lpstr>Roboto</vt:lpstr>
      <vt:lpstr>Times New Roman</vt:lpstr>
      <vt:lpstr>Office</vt:lpstr>
      <vt:lpstr>PowerPoint-Präsentation</vt:lpstr>
      <vt:lpstr>Ziel: gesteigerte Wertschöpfung von Nebenprodukten</vt:lpstr>
      <vt:lpstr>Motivation</vt:lpstr>
      <vt:lpstr>Konsortium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Noah Buchterkirchen</dc:creator>
  <cp:lastModifiedBy>Gebauer, Ireen</cp:lastModifiedBy>
  <cp:revision>40</cp:revision>
  <dcterms:created xsi:type="dcterms:W3CDTF">2021-03-04T11:39:22Z</dcterms:created>
  <dcterms:modified xsi:type="dcterms:W3CDTF">2021-11-18T15:03:04Z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0x010100247F8E4C1D35B048A5F3750F7A0E688F</vt:lpwstr>
  </property>
</Properties>
</file>